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72" r:id="rId6"/>
    <p:sldId id="273" r:id="rId7"/>
    <p:sldId id="274" r:id="rId8"/>
    <p:sldId id="265" r:id="rId9"/>
    <p:sldId id="261" r:id="rId10"/>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980" autoAdjust="0"/>
    <p:restoredTop sz="70841" autoAdjust="0"/>
  </p:normalViewPr>
  <p:slideViewPr>
    <p:cSldViewPr snapToGrid="0">
      <p:cViewPr varScale="1">
        <p:scale>
          <a:sx n="78" d="100"/>
          <a:sy n="78" d="100"/>
        </p:scale>
        <p:origin x="1812" y="90"/>
      </p:cViewPr>
      <p:guideLst/>
    </p:cSldViewPr>
  </p:slideViewPr>
  <p:notesTextViewPr>
    <p:cViewPr>
      <p:scale>
        <a:sx n="1" d="1"/>
        <a:sy n="1" d="1"/>
      </p:scale>
      <p:origin x="0" y="0"/>
    </p:cViewPr>
  </p:notesTextViewPr>
  <p:notesViewPr>
    <p:cSldViewPr snapToGrid="0">
      <p:cViewPr varScale="1">
        <p:scale>
          <a:sx n="75" d="100"/>
          <a:sy n="75" d="100"/>
        </p:scale>
        <p:origin x="403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5F37D6F-9149-4323-B19B-6308331618DD}" type="datetimeFigureOut">
              <a:rPr kumimoji="1" lang="ja-JP" altLang="en-US" smtClean="0"/>
              <a:t>2024/11/6</a:t>
            </a:fld>
            <a:endParaRPr kumimoji="1" lang="ja-JP" altLang="en-US"/>
          </a:p>
        </p:txBody>
      </p:sp>
      <p:sp>
        <p:nvSpPr>
          <p:cNvPr id="4" name="スライド イメージ プレースホルダー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ー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3BEFA388-3860-4FC0-A49E-06798F0453B0}" type="slidenum">
              <a:rPr kumimoji="1" lang="ja-JP" altLang="en-US" smtClean="0"/>
              <a:t>‹#›</a:t>
            </a:fld>
            <a:endParaRPr kumimoji="1" lang="ja-JP" altLang="en-US"/>
          </a:p>
        </p:txBody>
      </p:sp>
    </p:spTree>
    <p:extLst>
      <p:ext uri="{BB962C8B-B14F-4D97-AF65-F5344CB8AC3E}">
        <p14:creationId xmlns:p14="http://schemas.microsoft.com/office/powerpoint/2010/main" val="2044238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yn-QQvzRelY"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6Pkzjm75KnU"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1</a:t>
            </a:fld>
            <a:endParaRPr kumimoji="1" lang="ja-JP" altLang="en-US"/>
          </a:p>
        </p:txBody>
      </p:sp>
    </p:spTree>
    <p:extLst>
      <p:ext uri="{BB962C8B-B14F-4D97-AF65-F5344CB8AC3E}">
        <p14:creationId xmlns:p14="http://schemas.microsoft.com/office/powerpoint/2010/main" val="90486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「みなさんは、</a:t>
            </a:r>
            <a:r>
              <a:rPr kumimoji="1" lang="en-US" altLang="ja-JP" dirty="0"/>
              <a:t>『</a:t>
            </a:r>
            <a:r>
              <a:rPr kumimoji="1" lang="ja-JP" altLang="en-US" dirty="0"/>
              <a:t>歩きスマホ</a:t>
            </a:r>
            <a:r>
              <a:rPr kumimoji="1" lang="en-US" altLang="ja-JP" dirty="0"/>
              <a:t>』</a:t>
            </a:r>
            <a:r>
              <a:rPr kumimoji="1" lang="ja-JP" altLang="en-US" dirty="0"/>
              <a:t>という言葉を聞いたことはありますか？」</a:t>
            </a:r>
            <a:endParaRPr kumimoji="1" lang="en-US" altLang="ja-JP" dirty="0"/>
          </a:p>
          <a:p>
            <a:r>
              <a:rPr kumimoji="1" lang="ja-JP" altLang="en-US" dirty="0"/>
              <a:t>「歩きながら、スマホを操作することを言いますよね。」</a:t>
            </a:r>
            <a:endParaRPr kumimoji="1" lang="en-US" altLang="ja-JP" dirty="0"/>
          </a:p>
          <a:p>
            <a:r>
              <a:rPr kumimoji="1" lang="ja-JP" altLang="en-US" dirty="0"/>
              <a:t>「歩きスマホをしているとどういう危険性がありますか？」</a:t>
            </a:r>
            <a:endParaRPr kumimoji="1" lang="en-US" altLang="ja-JP" dirty="0"/>
          </a:p>
          <a:p>
            <a:r>
              <a:rPr kumimoji="1" lang="ja-JP" altLang="en-US" dirty="0"/>
              <a:t>（歩きながらタブレットを操作しているのも、同じような状況です）</a:t>
            </a:r>
            <a:endParaRPr kumimoji="1" lang="en-US" altLang="ja-JP" dirty="0"/>
          </a:p>
          <a:p>
            <a:endParaRPr kumimoji="1" lang="en-US" altLang="ja-JP" dirty="0"/>
          </a:p>
          <a:p>
            <a:r>
              <a:rPr kumimoji="1" lang="ja-JP" altLang="en-US" dirty="0"/>
              <a:t>・前を見ていないので、人とぶつかってしまいます。</a:t>
            </a:r>
            <a:endParaRPr kumimoji="1" lang="en-US" altLang="ja-JP" dirty="0"/>
          </a:p>
          <a:p>
            <a:r>
              <a:rPr kumimoji="1" lang="ja-JP" altLang="en-US" dirty="0"/>
              <a:t>・足元も確認できないので、躓いて転倒してしまいます。</a:t>
            </a:r>
            <a:endParaRPr kumimoji="1" lang="en-US" altLang="ja-JP" dirty="0"/>
          </a:p>
          <a:p>
            <a:r>
              <a:rPr kumimoji="1" lang="ja-JP" altLang="en-US" dirty="0"/>
              <a:t>・ホームから転落したというニュースを見たことがあります。</a:t>
            </a:r>
            <a:endParaRPr kumimoji="1" lang="en-US" altLang="ja-JP" dirty="0"/>
          </a:p>
          <a:p>
            <a:endParaRPr kumimoji="1" lang="en-US" altLang="ja-JP" dirty="0"/>
          </a:p>
          <a:p>
            <a:r>
              <a:rPr kumimoji="1" lang="ja-JP" altLang="en-US" dirty="0"/>
              <a:t>「歩きスマホをすることで、様々な危険が迫ってきます。」</a:t>
            </a:r>
            <a:endParaRPr kumimoji="1" lang="en-US" altLang="ja-JP" dirty="0"/>
          </a:p>
          <a:p>
            <a:r>
              <a:rPr kumimoji="1" lang="ja-JP" altLang="en-US" dirty="0"/>
              <a:t>「事故に遭うだけではなく、事故を起こす危険性があることも考える必要があ　</a:t>
            </a:r>
            <a:endParaRPr kumimoji="1" lang="en-US" altLang="ja-JP" dirty="0"/>
          </a:p>
          <a:p>
            <a:r>
              <a:rPr lang="ja-JP" altLang="en-US" dirty="0"/>
              <a:t>　</a:t>
            </a:r>
            <a:r>
              <a:rPr kumimoji="1" lang="ja-JP" altLang="en-US" dirty="0"/>
              <a:t>りますよね。」</a:t>
            </a:r>
            <a:endParaRPr kumimoji="1" lang="en-US" altLang="ja-JP" dirty="0"/>
          </a:p>
          <a:p>
            <a:endParaRPr kumimoji="1" lang="en-US" altLang="ja-JP" dirty="0"/>
          </a:p>
          <a:p>
            <a:r>
              <a:rPr kumimoji="1" lang="ja-JP" altLang="en-US" dirty="0"/>
              <a:t>（クリック）</a:t>
            </a:r>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2</a:t>
            </a:fld>
            <a:endParaRPr kumimoji="1" lang="ja-JP" altLang="en-US"/>
          </a:p>
        </p:txBody>
      </p:sp>
    </p:spTree>
    <p:extLst>
      <p:ext uri="{BB962C8B-B14F-4D97-AF65-F5344CB8AC3E}">
        <p14:creationId xmlns:p14="http://schemas.microsoft.com/office/powerpoint/2010/main" val="2517309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「そこで、今日は、歩きスマホをすることで発生させてしまう事故には、どの</a:t>
            </a:r>
            <a:endParaRPr kumimoji="1" lang="en-US" altLang="ja-JP" dirty="0"/>
          </a:p>
          <a:p>
            <a:r>
              <a:rPr lang="ja-JP" altLang="en-US" dirty="0"/>
              <a:t>　</a:t>
            </a:r>
            <a:r>
              <a:rPr kumimoji="1" lang="ja-JP" altLang="en-US" dirty="0"/>
              <a:t>ような事故があるのかを考えます。」</a:t>
            </a:r>
            <a:endParaRPr kumimoji="1" lang="en-US" altLang="ja-JP" dirty="0"/>
          </a:p>
          <a:p>
            <a:r>
              <a:rPr kumimoji="1" lang="ja-JP" altLang="en-US" dirty="0"/>
              <a:t>「そして、それらの事故を防ぐための対策についても考えてもらいます。</a:t>
            </a:r>
            <a:endParaRPr kumimoji="1" lang="en-US" altLang="ja-JP" dirty="0"/>
          </a:p>
          <a:p>
            <a:endParaRPr kumimoji="1" lang="en-US" altLang="ja-JP" dirty="0"/>
          </a:p>
          <a:p>
            <a:r>
              <a:rPr kumimoji="1" lang="ja-JP" altLang="en-US" dirty="0"/>
              <a:t>（クリック）</a:t>
            </a:r>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3</a:t>
            </a:fld>
            <a:endParaRPr kumimoji="1" lang="ja-JP" altLang="en-US"/>
          </a:p>
        </p:txBody>
      </p:sp>
    </p:spTree>
    <p:extLst>
      <p:ext uri="{BB962C8B-B14F-4D97-AF65-F5344CB8AC3E}">
        <p14:creationId xmlns:p14="http://schemas.microsoft.com/office/powerpoint/2010/main" val="1397374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「歩きスマホをすると、前が見えなくなる、と言いますが、実際のところはど</a:t>
            </a:r>
            <a:endParaRPr kumimoji="1" lang="en-US" altLang="ja-JP" dirty="0"/>
          </a:p>
          <a:p>
            <a:r>
              <a:rPr lang="ja-JP" altLang="en-US" dirty="0"/>
              <a:t>　</a:t>
            </a:r>
            <a:r>
              <a:rPr kumimoji="1" lang="ja-JP" altLang="en-US" dirty="0"/>
              <a:t>うなのでしょうか。」</a:t>
            </a:r>
            <a:endParaRPr kumimoji="1" lang="en-US" altLang="ja-JP" dirty="0"/>
          </a:p>
          <a:p>
            <a:r>
              <a:rPr kumimoji="1" lang="ja-JP" altLang="en-US" dirty="0"/>
              <a:t>「今からタブレットを使って、歩きタブレットで体験してもらいます。」</a:t>
            </a:r>
            <a:endParaRPr kumimoji="1" lang="en-US" altLang="ja-JP" dirty="0"/>
          </a:p>
          <a:p>
            <a:r>
              <a:rPr kumimoji="1" lang="ja-JP" altLang="en-US" dirty="0"/>
              <a:t>（ある程度歩き回れるように、スペースを工夫して確保をする）</a:t>
            </a:r>
            <a:endParaRPr kumimoji="1" lang="en-US" altLang="ja-JP" dirty="0"/>
          </a:p>
          <a:p>
            <a:endParaRPr kumimoji="1" lang="en-US" altLang="ja-JP" dirty="0"/>
          </a:p>
          <a:p>
            <a:r>
              <a:rPr kumimoji="1" lang="ja-JP" altLang="en-US" dirty="0"/>
              <a:t>「２人１組で行います。１人は歩きタブレットをしてください。もう１人は歩</a:t>
            </a:r>
            <a:endParaRPr kumimoji="1" lang="en-US" altLang="ja-JP" dirty="0"/>
          </a:p>
          <a:p>
            <a:r>
              <a:rPr lang="ja-JP" altLang="en-US" dirty="0"/>
              <a:t>　</a:t>
            </a:r>
            <a:r>
              <a:rPr kumimoji="1" lang="ja-JP" altLang="en-US" dirty="0"/>
              <a:t>きタブレットをしている人の様子を観察してください。」</a:t>
            </a:r>
            <a:endParaRPr kumimoji="1" lang="en-US" altLang="ja-JP" dirty="0"/>
          </a:p>
          <a:p>
            <a:r>
              <a:rPr kumimoji="1" lang="ja-JP" altLang="en-US" dirty="0"/>
              <a:t>「歩きタブレットをする人は、歩く場所や歩く速さを意識して変えてみてくだ</a:t>
            </a:r>
            <a:endParaRPr kumimoji="1" lang="en-US" altLang="ja-JP" dirty="0"/>
          </a:p>
          <a:p>
            <a:r>
              <a:rPr lang="ja-JP" altLang="en-US" dirty="0"/>
              <a:t>　</a:t>
            </a:r>
            <a:r>
              <a:rPr kumimoji="1" lang="ja-JP" altLang="en-US" dirty="0"/>
              <a:t>さい。」</a:t>
            </a:r>
            <a:endParaRPr kumimoji="1" lang="en-US" altLang="ja-JP" dirty="0"/>
          </a:p>
          <a:p>
            <a:r>
              <a:rPr kumimoji="1" lang="ja-JP" altLang="en-US" dirty="0"/>
              <a:t>「観察する人は、何で、体のどの部位をぶつけたか、ぶつかりそうになってい</a:t>
            </a:r>
            <a:endParaRPr kumimoji="1" lang="en-US" altLang="ja-JP" dirty="0"/>
          </a:p>
          <a:p>
            <a:r>
              <a:rPr lang="ja-JP" altLang="en-US" dirty="0"/>
              <a:t>　</a:t>
            </a:r>
            <a:r>
              <a:rPr kumimoji="1" lang="ja-JP" altLang="en-US" dirty="0"/>
              <a:t>たか、またどこで、何とぶつかったか、ぶつかりそうになったか、を観察し</a:t>
            </a:r>
            <a:endParaRPr kumimoji="1" lang="en-US" altLang="ja-JP" dirty="0"/>
          </a:p>
          <a:p>
            <a:r>
              <a:rPr lang="ja-JP" altLang="en-US" dirty="0"/>
              <a:t>　</a:t>
            </a:r>
            <a:r>
              <a:rPr kumimoji="1" lang="ja-JP" altLang="en-US" dirty="0"/>
              <a:t>てください。」</a:t>
            </a:r>
            <a:endParaRPr kumimoji="1" lang="en-US" altLang="ja-JP" dirty="0"/>
          </a:p>
          <a:p>
            <a:r>
              <a:rPr kumimoji="1" lang="ja-JP" altLang="en-US" dirty="0"/>
              <a:t>（ゲーム性のあるアプリを使用すると、子どもの集中度は高くなり、より危険</a:t>
            </a:r>
            <a:endParaRPr kumimoji="1" lang="en-US" altLang="ja-JP" dirty="0"/>
          </a:p>
          <a:p>
            <a:r>
              <a:rPr lang="ja-JP" altLang="en-US" dirty="0"/>
              <a:t>　</a:t>
            </a:r>
            <a:r>
              <a:rPr kumimoji="1" lang="ja-JP" altLang="en-US" dirty="0"/>
              <a:t>性を感じることができます）</a:t>
            </a:r>
            <a:endParaRPr kumimoji="1" lang="en-US" altLang="ja-JP" dirty="0"/>
          </a:p>
          <a:p>
            <a:endParaRPr kumimoji="1" lang="en-US" altLang="ja-JP" dirty="0"/>
          </a:p>
          <a:p>
            <a:r>
              <a:rPr kumimoji="1" lang="ja-JP" altLang="en-US" dirty="0"/>
              <a:t>「それでは、はじめましょう。」（３分間計測）</a:t>
            </a:r>
            <a:endParaRPr kumimoji="1" lang="en-US" altLang="ja-JP" dirty="0"/>
          </a:p>
          <a:p>
            <a:r>
              <a:rPr kumimoji="1" lang="ja-JP" altLang="en-US" dirty="0"/>
              <a:t>「では、交替して、次の人が始めましょう。」（３分間計測）</a:t>
            </a:r>
            <a:endParaRPr kumimoji="1" lang="en-US" altLang="ja-JP" dirty="0"/>
          </a:p>
          <a:p>
            <a:endParaRPr kumimoji="1" lang="en-US" altLang="ja-JP" dirty="0"/>
          </a:p>
          <a:p>
            <a:r>
              <a:rPr kumimoji="1" lang="ja-JP" altLang="en-US" dirty="0"/>
              <a:t>（クリック）</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4</a:t>
            </a:fld>
            <a:endParaRPr kumimoji="1" lang="ja-JP" altLang="en-US"/>
          </a:p>
        </p:txBody>
      </p:sp>
    </p:spTree>
    <p:extLst>
      <p:ext uri="{BB962C8B-B14F-4D97-AF65-F5344CB8AC3E}">
        <p14:creationId xmlns:p14="http://schemas.microsoft.com/office/powerpoint/2010/main" val="1303434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「では、それぞれの立場から記録をしていきましょう。」</a:t>
            </a:r>
            <a:endParaRPr kumimoji="1" lang="en-US" altLang="ja-JP" dirty="0"/>
          </a:p>
          <a:p>
            <a:endParaRPr kumimoji="1" lang="en-US" altLang="ja-JP" dirty="0"/>
          </a:p>
          <a:p>
            <a:r>
              <a:rPr kumimoji="1" lang="ja-JP" altLang="en-US" dirty="0"/>
              <a:t>（５分程度）</a:t>
            </a:r>
            <a:endParaRPr kumimoji="1" lang="en-US" altLang="ja-JP" dirty="0"/>
          </a:p>
          <a:p>
            <a:endParaRPr kumimoji="1" lang="en-US" altLang="ja-JP" dirty="0"/>
          </a:p>
          <a:p>
            <a:r>
              <a:rPr kumimoji="1" lang="ja-JP" altLang="en-US" dirty="0"/>
              <a:t>「では、観察をしていて気づいたことを、ペアの人に伝えてあげましょう。」</a:t>
            </a:r>
            <a:endParaRPr kumimoji="1" lang="en-US" altLang="ja-JP" dirty="0"/>
          </a:p>
          <a:p>
            <a:endParaRPr kumimoji="1" lang="en-US" altLang="ja-JP" dirty="0"/>
          </a:p>
          <a:p>
            <a:r>
              <a:rPr kumimoji="1" lang="ja-JP" altLang="en-US" dirty="0"/>
              <a:t>「それでは、全体で共有していきます。まずは歩きタブレットを体験してみて</a:t>
            </a:r>
            <a:endParaRPr kumimoji="1" lang="en-US" altLang="ja-JP" dirty="0"/>
          </a:p>
          <a:p>
            <a:r>
              <a:rPr lang="ja-JP" altLang="en-US" dirty="0"/>
              <a:t>　</a:t>
            </a:r>
            <a:r>
              <a:rPr kumimoji="1" lang="ja-JP" altLang="en-US" dirty="0"/>
              <a:t>どうでしたか。」</a:t>
            </a:r>
            <a:endParaRPr kumimoji="1" lang="en-US" altLang="ja-JP" dirty="0"/>
          </a:p>
          <a:p>
            <a:r>
              <a:rPr kumimoji="1" lang="ja-JP" altLang="en-US" dirty="0"/>
              <a:t>・画面を見ながらだと、前が全然見えませんでした。</a:t>
            </a:r>
            <a:endParaRPr kumimoji="1" lang="en-US" altLang="ja-JP" dirty="0"/>
          </a:p>
          <a:p>
            <a:r>
              <a:rPr kumimoji="1" lang="ja-JP" altLang="en-US" dirty="0"/>
              <a:t>・急いでいるときは、特に気をつけなければならないと思いました。</a:t>
            </a:r>
            <a:endParaRPr kumimoji="1" lang="en-US" altLang="ja-JP" dirty="0"/>
          </a:p>
          <a:p>
            <a:r>
              <a:rPr kumimoji="1" lang="ja-JP" altLang="en-US" dirty="0"/>
              <a:t>・広い所では、やりやすかったです。</a:t>
            </a:r>
            <a:endParaRPr kumimoji="1" lang="en-US" altLang="ja-JP" dirty="0"/>
          </a:p>
          <a:p>
            <a:endParaRPr kumimoji="1" lang="en-US" altLang="ja-JP" dirty="0"/>
          </a:p>
          <a:p>
            <a:r>
              <a:rPr kumimoji="1" lang="ja-JP" altLang="en-US" dirty="0"/>
              <a:t>「では、観察をしていて気づいたことはどんなことですか。」</a:t>
            </a:r>
            <a:endParaRPr kumimoji="1" lang="en-US" altLang="ja-JP" dirty="0"/>
          </a:p>
          <a:p>
            <a:r>
              <a:rPr kumimoji="1" lang="ja-JP" altLang="en-US" dirty="0"/>
              <a:t>・歩くスピードが遅くなっていました。特に狭い所では、ほとんど止まってい</a:t>
            </a:r>
            <a:endParaRPr kumimoji="1" lang="en-US" altLang="ja-JP" dirty="0"/>
          </a:p>
          <a:p>
            <a:r>
              <a:rPr lang="ja-JP" altLang="en-US" dirty="0"/>
              <a:t>　</a:t>
            </a:r>
            <a:r>
              <a:rPr kumimoji="1" lang="ja-JP" altLang="en-US" dirty="0"/>
              <a:t>ました。</a:t>
            </a:r>
            <a:endParaRPr kumimoji="1" lang="en-US" altLang="ja-JP" dirty="0"/>
          </a:p>
          <a:p>
            <a:r>
              <a:rPr kumimoji="1" lang="ja-JP" altLang="en-US" dirty="0"/>
              <a:t>・狭い所では、机や人に何回も体をぶつけていました。</a:t>
            </a:r>
            <a:endParaRPr kumimoji="1" lang="en-US" altLang="ja-JP" dirty="0"/>
          </a:p>
          <a:p>
            <a:r>
              <a:rPr kumimoji="1" lang="ja-JP" altLang="en-US" dirty="0"/>
              <a:t>・横から来る人には、気づきにくそうでした。</a:t>
            </a:r>
            <a:endParaRPr kumimoji="1" lang="en-US" altLang="ja-JP" dirty="0"/>
          </a:p>
          <a:p>
            <a:endParaRPr kumimoji="1" lang="en-US" altLang="ja-JP" dirty="0"/>
          </a:p>
          <a:p>
            <a:r>
              <a:rPr kumimoji="1" lang="ja-JP" altLang="en-US" dirty="0"/>
              <a:t>「やっぱり歩きスマホは危険そうですね。」</a:t>
            </a:r>
            <a:endParaRPr kumimoji="1" lang="en-US" altLang="ja-JP" dirty="0"/>
          </a:p>
          <a:p>
            <a:endParaRPr kumimoji="1" lang="en-US" altLang="ja-JP" dirty="0"/>
          </a:p>
          <a:p>
            <a:r>
              <a:rPr kumimoji="1" lang="ja-JP" altLang="en-US" dirty="0"/>
              <a:t>（クリック）</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5</a:t>
            </a:fld>
            <a:endParaRPr kumimoji="1" lang="ja-JP" altLang="en-US"/>
          </a:p>
        </p:txBody>
      </p:sp>
    </p:spTree>
    <p:extLst>
      <p:ext uri="{BB962C8B-B14F-4D97-AF65-F5344CB8AC3E}">
        <p14:creationId xmlns:p14="http://schemas.microsoft.com/office/powerpoint/2010/main" val="226602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「実際に、歩きスマホがどのくらい危険かということを実験した動画があるの</a:t>
            </a:r>
            <a:endParaRPr kumimoji="1" lang="en-US" altLang="ja-JP" dirty="0"/>
          </a:p>
          <a:p>
            <a:r>
              <a:rPr lang="ja-JP" altLang="en-US" dirty="0"/>
              <a:t>　</a:t>
            </a:r>
            <a:r>
              <a:rPr kumimoji="1" lang="ja-JP" altLang="en-US" dirty="0"/>
              <a:t>で、それを見てみましょう。」</a:t>
            </a:r>
            <a:endParaRPr kumimoji="1" lang="en-US" altLang="ja-JP" dirty="0"/>
          </a:p>
          <a:p>
            <a:endParaRPr kumimoji="1" lang="en-US" altLang="ja-JP" dirty="0"/>
          </a:p>
          <a:p>
            <a:r>
              <a:rPr lang="ja-JP" altLang="en-US" dirty="0">
                <a:hlinkClick r:id="rId3"/>
              </a:rPr>
              <a:t>「ながらスマホ（歩きスマホ）」の危険性～歩行者編～</a:t>
            </a:r>
            <a:r>
              <a:rPr lang="en-US" altLang="ja-JP" dirty="0">
                <a:hlinkClick r:id="rId3"/>
              </a:rPr>
              <a:t>【JAF</a:t>
            </a:r>
            <a:r>
              <a:rPr lang="ja-JP" altLang="en-US" dirty="0">
                <a:hlinkClick r:id="rId3"/>
              </a:rPr>
              <a:t>ユーザーテスト</a:t>
            </a:r>
            <a:r>
              <a:rPr lang="en-US" altLang="ja-JP" dirty="0">
                <a:hlinkClick r:id="rId3"/>
              </a:rPr>
              <a:t>】 (youtube.com)</a:t>
            </a:r>
            <a:endParaRPr kumimoji="1" lang="en-US" altLang="ja-JP" dirty="0"/>
          </a:p>
          <a:p>
            <a:r>
              <a:rPr kumimoji="1" lang="en-US" altLang="ja-JP" dirty="0"/>
              <a:t>https://www.youtube.com/watch?v=yn-QQvzRelY</a:t>
            </a:r>
          </a:p>
          <a:p>
            <a:endParaRPr kumimoji="1" lang="en-US" altLang="ja-JP" dirty="0"/>
          </a:p>
          <a:p>
            <a:r>
              <a:rPr lang="en-US" altLang="ja-JP" dirty="0">
                <a:hlinkClick r:id="rId4"/>
              </a:rPr>
              <a:t>【</a:t>
            </a:r>
            <a:r>
              <a:rPr lang="ja-JP" altLang="en-US" dirty="0">
                <a:hlinkClick r:id="rId4"/>
              </a:rPr>
              <a:t>激突必至</a:t>
            </a:r>
            <a:r>
              <a:rPr lang="en-US" altLang="ja-JP" dirty="0">
                <a:hlinkClick r:id="rId4"/>
              </a:rPr>
              <a:t>】</a:t>
            </a:r>
            <a:r>
              <a:rPr lang="ja-JP" altLang="en-US" dirty="0">
                <a:hlinkClick r:id="rId4"/>
              </a:rPr>
              <a:t>スクランブル交差点！</a:t>
            </a:r>
            <a:r>
              <a:rPr lang="en-US" altLang="ja-JP" dirty="0">
                <a:hlinkClick r:id="rId4"/>
              </a:rPr>
              <a:t>【</a:t>
            </a:r>
            <a:r>
              <a:rPr lang="ja-JP" altLang="en-US" dirty="0">
                <a:hlinkClick r:id="rId4"/>
              </a:rPr>
              <a:t>ドコモ 歩きスマホ防止</a:t>
            </a:r>
            <a:r>
              <a:rPr lang="en-US" altLang="ja-JP" dirty="0">
                <a:hlinkClick r:id="rId4"/>
              </a:rPr>
              <a:t>CM】 (youtube.com)</a:t>
            </a:r>
            <a:endParaRPr kumimoji="1" lang="en-US" altLang="ja-JP" dirty="0"/>
          </a:p>
          <a:p>
            <a:r>
              <a:rPr kumimoji="1" lang="en-US" altLang="ja-JP" dirty="0"/>
              <a:t>https://www.youtube.com/watch?v=6Pkzjm75KnU</a:t>
            </a:r>
          </a:p>
          <a:p>
            <a:endParaRPr kumimoji="1" lang="en-US" altLang="ja-JP" dirty="0"/>
          </a:p>
          <a:p>
            <a:r>
              <a:rPr kumimoji="1" lang="ja-JP" altLang="en-US" dirty="0"/>
              <a:t>（必要な箇所を視聴（必要な動画をプレゼン資料に貼り付けて使用））</a:t>
            </a:r>
            <a:endParaRPr kumimoji="1" lang="en-US" altLang="ja-JP" dirty="0"/>
          </a:p>
          <a:p>
            <a:endParaRPr kumimoji="1" lang="en-US" altLang="ja-JP" dirty="0"/>
          </a:p>
          <a:p>
            <a:r>
              <a:rPr kumimoji="1" lang="ja-JP" altLang="en-US" dirty="0"/>
              <a:t>（クリック）</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6</a:t>
            </a:fld>
            <a:endParaRPr kumimoji="1" lang="ja-JP" altLang="en-US"/>
          </a:p>
        </p:txBody>
      </p:sp>
    </p:spTree>
    <p:extLst>
      <p:ext uri="{BB962C8B-B14F-4D97-AF65-F5344CB8AC3E}">
        <p14:creationId xmlns:p14="http://schemas.microsoft.com/office/powerpoint/2010/main" val="3981007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「また、ながらスマホをしていて救急搬送に至った事故について、東京消防庁</a:t>
            </a:r>
            <a:endParaRPr kumimoji="1" lang="en-US" altLang="ja-JP" dirty="0"/>
          </a:p>
          <a:p>
            <a:r>
              <a:rPr lang="ja-JP" altLang="en-US" dirty="0"/>
              <a:t>　</a:t>
            </a:r>
            <a:r>
              <a:rPr kumimoji="1" lang="ja-JP" altLang="en-US" dirty="0"/>
              <a:t>が平成</a:t>
            </a:r>
            <a:r>
              <a:rPr kumimoji="1" lang="en-US" altLang="ja-JP" dirty="0"/>
              <a:t>27</a:t>
            </a:r>
            <a:r>
              <a:rPr kumimoji="1" lang="ja-JP" altLang="en-US" dirty="0"/>
              <a:t>年から令和元年の</a:t>
            </a:r>
            <a:r>
              <a:rPr kumimoji="1" lang="en-US" altLang="ja-JP" dirty="0"/>
              <a:t>5</a:t>
            </a:r>
            <a:r>
              <a:rPr kumimoji="1" lang="ja-JP" altLang="en-US" dirty="0"/>
              <a:t>年間の結果を集計したデータがあります。」</a:t>
            </a:r>
            <a:endParaRPr kumimoji="1" lang="en-US" altLang="ja-JP" dirty="0"/>
          </a:p>
          <a:p>
            <a:r>
              <a:rPr kumimoji="1" lang="ja-JP" altLang="en-US" dirty="0"/>
              <a:t>「ここから読み取れることはどんなことですか。」</a:t>
            </a:r>
            <a:endParaRPr kumimoji="1" lang="en-US" altLang="ja-JP" dirty="0"/>
          </a:p>
          <a:p>
            <a:r>
              <a:rPr lang="ja-JP" altLang="en-US" dirty="0"/>
              <a:t>　・歩きながらの事故が</a:t>
            </a:r>
            <a:r>
              <a:rPr lang="en-US" altLang="ja-JP" dirty="0"/>
              <a:t>177</a:t>
            </a:r>
            <a:r>
              <a:rPr lang="ja-JP" altLang="en-US" dirty="0"/>
              <a:t>件で自転車で走りながらより多い</a:t>
            </a:r>
            <a:endParaRPr lang="en-US" altLang="ja-JP" dirty="0"/>
          </a:p>
          <a:p>
            <a:r>
              <a:rPr kumimoji="1" lang="ja-JP" altLang="en-US" dirty="0"/>
              <a:t>　・操作しながらが</a:t>
            </a:r>
            <a:r>
              <a:rPr kumimoji="1" lang="en-US" altLang="ja-JP" dirty="0"/>
              <a:t>83</a:t>
            </a:r>
            <a:r>
              <a:rPr kumimoji="1" lang="ja-JP" altLang="en-US" dirty="0"/>
              <a:t>件で一番多い</a:t>
            </a:r>
            <a:endParaRPr kumimoji="1" lang="en-US" altLang="ja-JP" dirty="0"/>
          </a:p>
          <a:p>
            <a:r>
              <a:rPr lang="ja-JP" altLang="en-US" dirty="0"/>
              <a:t>　・歩きながら、操作しながらが</a:t>
            </a:r>
            <a:r>
              <a:rPr lang="en-US" altLang="ja-JP" dirty="0"/>
              <a:t>73</a:t>
            </a:r>
            <a:r>
              <a:rPr lang="ja-JP" altLang="en-US" dirty="0"/>
              <a:t>件で一番多い</a:t>
            </a:r>
            <a:endParaRPr lang="en-US" altLang="ja-JP" dirty="0"/>
          </a:p>
          <a:p>
            <a:r>
              <a:rPr kumimoji="1" lang="ja-JP" altLang="en-US" dirty="0"/>
              <a:t>　・やっぱり歩きスマホは危険</a:t>
            </a:r>
            <a:endParaRPr kumimoji="1" lang="en-US" altLang="ja-JP" dirty="0"/>
          </a:p>
          <a:p>
            <a:endParaRPr lang="en-US" altLang="ja-JP" dirty="0"/>
          </a:p>
          <a:p>
            <a:r>
              <a:rPr kumimoji="1" lang="ja-JP" altLang="en-US" dirty="0"/>
              <a:t>「そうですね。やっぱり歩きスマホは危険で、歩きスマホにより、救急搬送さ</a:t>
            </a:r>
            <a:endParaRPr kumimoji="1" lang="en-US" altLang="ja-JP" dirty="0"/>
          </a:p>
          <a:p>
            <a:r>
              <a:rPr lang="ja-JP" altLang="en-US" dirty="0"/>
              <a:t>　</a:t>
            </a:r>
            <a:r>
              <a:rPr kumimoji="1" lang="ja-JP" altLang="en-US" dirty="0"/>
              <a:t>れている事故がこれだけ発生していることがわかりますね。」</a:t>
            </a:r>
            <a:endParaRPr kumimoji="1" lang="en-US" altLang="ja-JP" dirty="0"/>
          </a:p>
          <a:p>
            <a:endParaRPr kumimoji="1" lang="en-US" altLang="ja-JP" dirty="0"/>
          </a:p>
          <a:p>
            <a:r>
              <a:rPr kumimoji="1" lang="ja-JP" altLang="en-US" dirty="0"/>
              <a:t>（クリック）</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7</a:t>
            </a:fld>
            <a:endParaRPr kumimoji="1" lang="ja-JP" altLang="en-US"/>
          </a:p>
        </p:txBody>
      </p:sp>
    </p:spTree>
    <p:extLst>
      <p:ext uri="{BB962C8B-B14F-4D97-AF65-F5344CB8AC3E}">
        <p14:creationId xmlns:p14="http://schemas.microsoft.com/office/powerpoint/2010/main" val="1409208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「では、歩きスマホにより事故を発生させないためには、どうすればよいか、</a:t>
            </a:r>
            <a:endParaRPr kumimoji="1" lang="en-US" altLang="ja-JP" dirty="0"/>
          </a:p>
          <a:p>
            <a:r>
              <a:rPr lang="ja-JP" altLang="en-US" dirty="0"/>
              <a:t>　</a:t>
            </a:r>
            <a:r>
              <a:rPr kumimoji="1" lang="ja-JP" altLang="en-US" dirty="0"/>
              <a:t>考えましょう。」</a:t>
            </a:r>
            <a:endParaRPr kumimoji="1" lang="en-US" altLang="ja-JP" dirty="0"/>
          </a:p>
          <a:p>
            <a:endParaRPr kumimoji="1" lang="en-US" altLang="ja-JP" dirty="0"/>
          </a:p>
          <a:p>
            <a:r>
              <a:rPr kumimoji="1" lang="ja-JP" altLang="en-US" dirty="0"/>
              <a:t>・人が近くにいるところでの使用は避けるとよいと思います。</a:t>
            </a:r>
            <a:endParaRPr kumimoji="1" lang="en-US" altLang="ja-JP" dirty="0"/>
          </a:p>
          <a:p>
            <a:r>
              <a:rPr kumimoji="1" lang="ja-JP" altLang="en-US" dirty="0"/>
              <a:t>・人が近くにいないところに止まって使うとよいと思います。人が近くにいる</a:t>
            </a:r>
            <a:endParaRPr kumimoji="1" lang="en-US" altLang="ja-JP" dirty="0"/>
          </a:p>
          <a:p>
            <a:r>
              <a:rPr lang="ja-JP" altLang="en-US" dirty="0"/>
              <a:t>　</a:t>
            </a:r>
            <a:r>
              <a:rPr kumimoji="1" lang="ja-JP" altLang="en-US" dirty="0"/>
              <a:t>と邪魔になってしまうからです。</a:t>
            </a:r>
            <a:endParaRPr kumimoji="1" lang="en-US" altLang="ja-JP" dirty="0"/>
          </a:p>
          <a:p>
            <a:r>
              <a:rPr kumimoji="1" lang="ja-JP" altLang="en-US" dirty="0"/>
              <a:t>・そもそも歩きながら、スマホを触らないようにすればよいと思います。</a:t>
            </a:r>
            <a:endParaRPr kumimoji="1" lang="en-US" altLang="ja-JP" dirty="0"/>
          </a:p>
          <a:p>
            <a:endParaRPr kumimoji="1" lang="en-US" altLang="ja-JP" dirty="0"/>
          </a:p>
          <a:p>
            <a:r>
              <a:rPr kumimoji="1" lang="ja-JP" altLang="en-US" dirty="0"/>
              <a:t>「そうですね。そもそも歩きスマホをしなければいいんですよね。でも、みな</a:t>
            </a:r>
            <a:endParaRPr kumimoji="1" lang="en-US" altLang="ja-JP" dirty="0"/>
          </a:p>
          <a:p>
            <a:r>
              <a:rPr lang="ja-JP" altLang="en-US" dirty="0"/>
              <a:t>　</a:t>
            </a:r>
            <a:r>
              <a:rPr kumimoji="1" lang="ja-JP" altLang="en-US" dirty="0"/>
              <a:t>さんはそれを守れますか？」</a:t>
            </a:r>
            <a:endParaRPr kumimoji="1" lang="en-US" altLang="ja-JP" dirty="0"/>
          </a:p>
          <a:p>
            <a:r>
              <a:rPr kumimoji="1" lang="ja-JP" altLang="en-US" dirty="0"/>
              <a:t>「やってはいけないとわかっていても、やってしまうことがありますよね。」</a:t>
            </a:r>
            <a:endParaRPr kumimoji="1" lang="en-US" altLang="ja-JP" dirty="0"/>
          </a:p>
          <a:p>
            <a:endParaRPr kumimoji="1" lang="en-US" altLang="ja-JP" dirty="0"/>
          </a:p>
          <a:p>
            <a:r>
              <a:rPr kumimoji="1" lang="ja-JP" altLang="en-US" dirty="0"/>
              <a:t>（クリック）</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8</a:t>
            </a:fld>
            <a:endParaRPr kumimoji="1" lang="ja-JP" altLang="en-US"/>
          </a:p>
        </p:txBody>
      </p:sp>
    </p:spTree>
    <p:extLst>
      <p:ext uri="{BB962C8B-B14F-4D97-AF65-F5344CB8AC3E}">
        <p14:creationId xmlns:p14="http://schemas.microsoft.com/office/powerpoint/2010/main" val="3050176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「では、自分はこういう性格だから、これはちょっとできなさそうだなぁ、と</a:t>
            </a:r>
            <a:endParaRPr kumimoji="1" lang="en-US" altLang="ja-JP" dirty="0"/>
          </a:p>
          <a:p>
            <a:r>
              <a:rPr kumimoji="1" lang="ja-JP" altLang="en-US"/>
              <a:t>　いう</a:t>
            </a:r>
            <a:r>
              <a:rPr kumimoji="1" lang="ja-JP" altLang="en-US" dirty="0"/>
              <a:t>対策では意味が</a:t>
            </a:r>
            <a:r>
              <a:rPr kumimoji="1" lang="ja-JP" altLang="en-US"/>
              <a:t>ありません。最後に、できない</a:t>
            </a:r>
            <a:r>
              <a:rPr kumimoji="1" lang="ja-JP" altLang="en-US" dirty="0"/>
              <a:t>対策を考えるのではなく、</a:t>
            </a:r>
            <a:endParaRPr kumimoji="1" lang="en-US" altLang="ja-JP" dirty="0"/>
          </a:p>
          <a:p>
            <a:r>
              <a:rPr lang="ja-JP" altLang="en-US" dirty="0"/>
              <a:t>　</a:t>
            </a:r>
            <a:r>
              <a:rPr kumimoji="1" lang="ja-JP" altLang="en-US" dirty="0"/>
              <a:t>自分の性格を踏まえて、実際に実行できる事故防止策を決めましょう。」</a:t>
            </a:r>
            <a:endParaRPr kumimoji="1" lang="en-US" altLang="ja-JP" dirty="0"/>
          </a:p>
          <a:p>
            <a:endParaRPr kumimoji="1" lang="en-US" altLang="ja-JP" dirty="0"/>
          </a:p>
          <a:p>
            <a:r>
              <a:rPr kumimoji="1" lang="ja-JP" altLang="en-US" dirty="0"/>
              <a:t>・スマホを触りながらだと移動するのに時間がかかるので、さっと動いてから</a:t>
            </a:r>
            <a:endParaRPr kumimoji="1" lang="en-US" altLang="ja-JP" dirty="0"/>
          </a:p>
          <a:p>
            <a:r>
              <a:rPr lang="ja-JP" altLang="en-US" dirty="0"/>
              <a:t>　</a:t>
            </a:r>
            <a:r>
              <a:rPr kumimoji="1" lang="ja-JP" altLang="en-US" dirty="0"/>
              <a:t>触るようにします。</a:t>
            </a:r>
            <a:endParaRPr kumimoji="1" lang="en-US" altLang="ja-JP" dirty="0"/>
          </a:p>
          <a:p>
            <a:r>
              <a:rPr kumimoji="1" lang="ja-JP" altLang="en-US" dirty="0"/>
              <a:t>・人がたくさんいるところでは触らないようにします。</a:t>
            </a:r>
            <a:endParaRPr kumimoji="1" lang="en-US" altLang="ja-JP" dirty="0"/>
          </a:p>
          <a:p>
            <a:r>
              <a:rPr kumimoji="1" lang="ja-JP" altLang="en-US" dirty="0"/>
              <a:t>・ただでさえ事故が起こりやすい交差点では絶対に触りません。</a:t>
            </a:r>
            <a:endParaRPr kumimoji="1" lang="en-US" altLang="ja-JP" dirty="0"/>
          </a:p>
          <a:p>
            <a:r>
              <a:rPr kumimoji="1" lang="ja-JP" altLang="en-US" dirty="0"/>
              <a:t>・どうしても触りたくなることもあるので、そのときには、端に寄って、立ち</a:t>
            </a:r>
            <a:endParaRPr kumimoji="1" lang="en-US" altLang="ja-JP" dirty="0"/>
          </a:p>
          <a:p>
            <a:r>
              <a:rPr lang="ja-JP" altLang="en-US" dirty="0"/>
              <a:t>　</a:t>
            </a:r>
            <a:r>
              <a:rPr kumimoji="1" lang="ja-JP" altLang="en-US" dirty="0"/>
              <a:t>止まって触るようにします。</a:t>
            </a:r>
            <a:endParaRPr kumimoji="1" lang="en-US" altLang="ja-JP" dirty="0"/>
          </a:p>
          <a:p>
            <a:endParaRPr kumimoji="1" lang="en-US" altLang="ja-JP" dirty="0"/>
          </a:p>
          <a:p>
            <a:r>
              <a:rPr kumimoji="1" lang="ja-JP" altLang="en-US" dirty="0"/>
              <a:t>「今、書いたことを是非、実行してくださいね。」</a:t>
            </a:r>
            <a:endParaRPr kumimoji="1" lang="en-US" altLang="ja-JP" dirty="0"/>
          </a:p>
          <a:p>
            <a:r>
              <a:rPr kumimoji="1" lang="ja-JP" altLang="en-US" dirty="0"/>
              <a:t>「来週、そのことができているかどうか、聞かせてもらいますね。」</a:t>
            </a:r>
            <a:endParaRPr kumimoji="1" lang="en-US" altLang="ja-JP" dirty="0"/>
          </a:p>
          <a:p>
            <a:endParaRPr kumimoji="1" lang="en-US" altLang="ja-JP" dirty="0"/>
          </a:p>
          <a:p>
            <a:r>
              <a:rPr kumimoji="1" lang="ja-JP" altLang="en-US" dirty="0"/>
              <a:t>「では、これで、今日の学習を終わります。」</a:t>
            </a:r>
            <a:endParaRPr kumimoji="1" lang="en-US" altLang="ja-JP" dirty="0"/>
          </a:p>
          <a:p>
            <a:endParaRPr kumimoji="1" lang="en-US" altLang="ja-JP" dirty="0"/>
          </a:p>
          <a:p>
            <a:r>
              <a:rPr kumimoji="1" lang="ja-JP" altLang="en-US" dirty="0"/>
              <a:t>（クリック）</a:t>
            </a:r>
          </a:p>
        </p:txBody>
      </p:sp>
      <p:sp>
        <p:nvSpPr>
          <p:cNvPr id="4" name="スライド番号プレースホルダー 3"/>
          <p:cNvSpPr>
            <a:spLocks noGrp="1"/>
          </p:cNvSpPr>
          <p:nvPr>
            <p:ph type="sldNum" sz="quarter" idx="5"/>
          </p:nvPr>
        </p:nvSpPr>
        <p:spPr/>
        <p:txBody>
          <a:bodyPr/>
          <a:lstStyle/>
          <a:p>
            <a:fld id="{3BEFA388-3860-4FC0-A49E-06798F0453B0}" type="slidenum">
              <a:rPr kumimoji="1" lang="ja-JP" altLang="en-US" smtClean="0"/>
              <a:t>9</a:t>
            </a:fld>
            <a:endParaRPr kumimoji="1" lang="ja-JP" altLang="en-US"/>
          </a:p>
        </p:txBody>
      </p:sp>
    </p:spTree>
    <p:extLst>
      <p:ext uri="{BB962C8B-B14F-4D97-AF65-F5344CB8AC3E}">
        <p14:creationId xmlns:p14="http://schemas.microsoft.com/office/powerpoint/2010/main" val="289692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6D45C3-C758-6CFF-7032-9459213EF76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D47B395-425D-CD4F-068E-4D30BE01C0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40CDD0C-BD5E-88A2-CFB9-8D4B2C75D484}"/>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77A724CA-E152-5678-44BA-EC9D722D7A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273311-17BC-3E10-5B84-E6B6473711F4}"/>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03656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E8C83B-2F48-6D49-FDD1-FD3DBAFBF4B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D24C3F-AF05-F952-E1C4-D2986E7B86D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3D447A9-9D7A-6FAA-F7D6-D1EAC9E6AF07}"/>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FD3CEDE4-39E2-D25D-18CF-BF2BB8977B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4B8A387-35EC-8A89-1686-3F0F9C0B8D3D}"/>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22355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D8A8EA9-B7C6-F41D-EDB2-4D74283658F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9A5B6FE-21C9-8DBD-320B-470F7A50E01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33EBD7-5170-3046-B84A-12FBB0FF410B}"/>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BEDE975C-0574-BA9B-84B3-DDA29F538A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951493F-47D3-35C2-42D0-E1850A3623AC}"/>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3105424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DAC26D-C53F-64A2-BB43-1F00D5E343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BD5BB5E-6297-9694-67B8-009BBEE3CA8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0228C02-9C5F-4F82-BE38-7EC884DB2203}"/>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52E309F5-0D74-F4D1-F06A-0A113708E7E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8C742C-452A-1CAC-539C-F77737AE4286}"/>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563398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2D103E-16C3-FD7D-DB10-CF8C39CDB9F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C038C06-0905-CBA9-9F1B-937C4A38FD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4C4846D-20E8-903B-4637-A88BD6838CEB}"/>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110D1F7A-0720-B1DF-0A6D-4B14C94EED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FCE767-5CCC-44C1-0F89-BB0C2F79892F}"/>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1108277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FF3B26-60FB-8124-5C7F-8A9AD5A3DC6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625E896-EF79-66E7-484A-CD6D7E7668B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299C7E7-B429-3BB7-9048-E8EF7C0F8E4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E35FC80-D8F8-A8F6-AF84-1840AFAF389D}"/>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77B3B79C-B00B-3944-75FC-257B2D186D3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C4EA7B-0E78-1A88-9B22-C5527CA25EBA}"/>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92531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44C910-78A4-D331-228C-B1F6CF1B73A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498024-3594-9968-C76A-8D3AA0158E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6B8FD3F-4F36-01E8-AC03-31997D299B4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7BAB669-BFF9-392D-31C4-EA4E99F9EF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2BE447E-42BD-84B1-A94E-E2F1AC83467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A5D4036-00CD-C842-C25A-9F57F6A7A061}"/>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8" name="フッター プレースホルダー 7">
            <a:extLst>
              <a:ext uri="{FF2B5EF4-FFF2-40B4-BE49-F238E27FC236}">
                <a16:creationId xmlns:a16="http://schemas.microsoft.com/office/drawing/2014/main" id="{CF9C9EC9-1BB3-9014-358F-CF00AFD6AB5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57DF1F0-E764-7DC5-0A77-984FF2BCF4F9}"/>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414786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D8ADA1-0613-62F0-06E3-1FDB4BD7854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16E3924-DDFC-490A-59D0-7BD12EFA79B0}"/>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8AC6D0A7-A252-FEC3-0FB6-550D0E6767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6BA3946-81F0-2550-088E-F72373A81505}"/>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419072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BAF56-AB48-7DD8-7F11-49C990BB1B70}"/>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3" name="フッター プレースホルダー 2">
            <a:extLst>
              <a:ext uri="{FF2B5EF4-FFF2-40B4-BE49-F238E27FC236}">
                <a16:creationId xmlns:a16="http://schemas.microsoft.com/office/drawing/2014/main" id="{39150492-41BC-30BD-50A2-F48BD66177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6F013F8-9E06-07F4-C337-298CB9D9DC3B}"/>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032629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489E7E-869B-E4DA-4971-6652464511B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112E6B4-BBFE-896A-702D-DECAE4BE6E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7343254-4246-1B31-ED02-A8AE1419E3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FED0B13-067B-97F5-407B-90B758D1C075}"/>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021778AB-AAB8-2B75-8B5A-15F2F2A808B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7F01EB-1C40-E988-F56F-476CBB2EF903}"/>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370494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BB4D4B-CBD1-C82A-5DC1-83DA62ED287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A7E389F-1B1C-7F95-08EF-0EB0A3324C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9272495-7C1F-C5F8-E489-9D3F20BD20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5262786-3642-F479-4CBB-D3FA830E6E61}"/>
              </a:ext>
            </a:extLst>
          </p:cNvPr>
          <p:cNvSpPr>
            <a:spLocks noGrp="1"/>
          </p:cNvSpPr>
          <p:nvPr>
            <p:ph type="dt" sz="half" idx="10"/>
          </p:nvPr>
        </p:nvSpPr>
        <p:spPr/>
        <p:txBody>
          <a:bodyPr/>
          <a:lstStyle/>
          <a:p>
            <a:fld id="{926041AD-97F5-456F-9849-CE186A147921}"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2343D72B-D24C-8B79-21A0-8EE3954AC87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86AF75-82CF-D956-9E3C-E8C6210329AF}"/>
              </a:ext>
            </a:extLst>
          </p:cNvPr>
          <p:cNvSpPr>
            <a:spLocks noGrp="1"/>
          </p:cNvSpPr>
          <p:nvPr>
            <p:ph type="sldNum" sz="quarter" idx="12"/>
          </p:nvPr>
        </p:nvSpPr>
        <p:spPr/>
        <p:txBody>
          <a:body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296511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0C3BBFC-B560-BF26-691A-00F150DDF3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C342C6D-A0AD-6BED-3C54-441C2048BD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FDA4867-A531-9172-6EA3-72F514264C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6041AD-97F5-456F-9849-CE186A147921}"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AECACB55-BF29-497B-91D8-C2432F5E92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E16A03E-592A-15FE-B526-3A5D583FAB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A0D49A-4BE5-4584-BB78-14ABA1F7DDE9}" type="slidenum">
              <a:rPr kumimoji="1" lang="ja-JP" altLang="en-US" smtClean="0"/>
              <a:t>‹#›</a:t>
            </a:fld>
            <a:endParaRPr kumimoji="1" lang="ja-JP" altLang="en-US"/>
          </a:p>
        </p:txBody>
      </p:sp>
    </p:spTree>
    <p:extLst>
      <p:ext uri="{BB962C8B-B14F-4D97-AF65-F5344CB8AC3E}">
        <p14:creationId xmlns:p14="http://schemas.microsoft.com/office/powerpoint/2010/main" val="1993875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tfd.metro.tokyo.lg.jp/lfe/topics/201602/mobile.html"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592F1C-38EC-587B-19A1-C0841A468E79}"/>
              </a:ext>
            </a:extLst>
          </p:cNvPr>
          <p:cNvSpPr>
            <a:spLocks noGrp="1"/>
          </p:cNvSpPr>
          <p:nvPr>
            <p:ph type="ctrTitle"/>
          </p:nvPr>
        </p:nvSpPr>
        <p:spPr/>
        <p:txBody>
          <a:bodyPr>
            <a:normAutofit/>
          </a:bodyPr>
          <a:lstStyle/>
          <a:p>
            <a:r>
              <a:rPr kumimoji="1" lang="ja-JP" altLang="en-US" sz="8000" dirty="0">
                <a:latin typeface="UD デジタル 教科書体 NK-R" panose="02020400000000000000" pitchFamily="18" charset="-128"/>
                <a:ea typeface="UD デジタル 教科書体 NK-R" panose="02020400000000000000" pitchFamily="18" charset="-128"/>
              </a:rPr>
              <a:t>歩きスマホの危険性</a:t>
            </a:r>
          </a:p>
        </p:txBody>
      </p:sp>
    </p:spTree>
    <p:extLst>
      <p:ext uri="{BB962C8B-B14F-4D97-AF65-F5344CB8AC3E}">
        <p14:creationId xmlns:p14="http://schemas.microsoft.com/office/powerpoint/2010/main" val="94014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1396315" y="1022297"/>
            <a:ext cx="10322546" cy="435289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8000" dirty="0">
                <a:latin typeface="UD デジタル 教科書体 NK-R" panose="02020400000000000000" pitchFamily="18" charset="-128"/>
                <a:ea typeface="UD デジタル 教科書体 NK-R" panose="02020400000000000000" pitchFamily="18" charset="-128"/>
              </a:rPr>
              <a:t>歩きスマホをしていると</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どういう危険性が</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ありますか？</a:t>
            </a:r>
          </a:p>
        </p:txBody>
      </p:sp>
      <p:pic>
        <p:nvPicPr>
          <p:cNvPr id="3" name="Picture 2">
            <a:extLst>
              <a:ext uri="{FF2B5EF4-FFF2-40B4-BE49-F238E27FC236}">
                <a16:creationId xmlns:a16="http://schemas.microsoft.com/office/drawing/2014/main" id="{3E8BE2E4-A508-89EA-0DD1-B2CCEC01DD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6264" y="3429000"/>
            <a:ext cx="3172597" cy="3172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418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317178" y="904569"/>
            <a:ext cx="11661058" cy="4271998"/>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6600" dirty="0">
                <a:latin typeface="UD デジタル 教科書体 NK-R" panose="02020400000000000000" pitchFamily="18" charset="-128"/>
                <a:ea typeface="UD デジタル 教科書体 NK-R" panose="02020400000000000000" pitchFamily="18" charset="-128"/>
              </a:rPr>
              <a:t>〇歩きスマホをすることで</a:t>
            </a:r>
            <a:endParaRPr lang="en-US" altLang="ja-JP" sz="6600" dirty="0">
              <a:latin typeface="UD デジタル 教科書体 NK-R" panose="02020400000000000000" pitchFamily="18" charset="-128"/>
              <a:ea typeface="UD デジタル 教科書体 NK-R" panose="02020400000000000000" pitchFamily="18" charset="-128"/>
            </a:endParaRPr>
          </a:p>
          <a:p>
            <a:r>
              <a:rPr lang="ja-JP" altLang="en-US" sz="6600" dirty="0">
                <a:latin typeface="UD デジタル 教科書体 NK-R" panose="02020400000000000000" pitchFamily="18" charset="-128"/>
                <a:ea typeface="UD デジタル 教科書体 NK-R" panose="02020400000000000000" pitchFamily="18" charset="-128"/>
              </a:rPr>
              <a:t>　 発生させてしまう事故を考える</a:t>
            </a:r>
            <a:endParaRPr lang="en-US" altLang="ja-JP" sz="6600" dirty="0">
              <a:latin typeface="UD デジタル 教科書体 NK-R" panose="02020400000000000000" pitchFamily="18" charset="-128"/>
              <a:ea typeface="UD デジタル 教科書体 NK-R" panose="02020400000000000000" pitchFamily="18" charset="-128"/>
            </a:endParaRPr>
          </a:p>
        </p:txBody>
      </p:sp>
      <p:sp>
        <p:nvSpPr>
          <p:cNvPr id="3" name="タイトル 1">
            <a:extLst>
              <a:ext uri="{FF2B5EF4-FFF2-40B4-BE49-F238E27FC236}">
                <a16:creationId xmlns:a16="http://schemas.microsoft.com/office/drawing/2014/main" id="{FAE75EE8-50B6-2B99-6D28-E11B39111A5C}"/>
              </a:ext>
            </a:extLst>
          </p:cNvPr>
          <p:cNvSpPr txBox="1">
            <a:spLocks/>
          </p:cNvSpPr>
          <p:nvPr/>
        </p:nvSpPr>
        <p:spPr>
          <a:xfrm>
            <a:off x="370708" y="3140148"/>
            <a:ext cx="11504114" cy="2274354"/>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6600" dirty="0">
                <a:latin typeface="UD デジタル 教科書体 NK-R" panose="02020400000000000000" pitchFamily="18" charset="-128"/>
                <a:ea typeface="UD デジタル 教科書体 NK-R" panose="02020400000000000000" pitchFamily="18" charset="-128"/>
              </a:rPr>
              <a:t>〇それらの事故防止のための</a:t>
            </a:r>
            <a:endParaRPr lang="en-US" altLang="ja-JP" sz="6600" dirty="0">
              <a:latin typeface="UD デジタル 教科書体 NK-R" panose="02020400000000000000" pitchFamily="18" charset="-128"/>
              <a:ea typeface="UD デジタル 教科書体 NK-R" panose="02020400000000000000" pitchFamily="18" charset="-128"/>
            </a:endParaRPr>
          </a:p>
          <a:p>
            <a:r>
              <a:rPr lang="ja-JP" altLang="en-US" sz="6600" dirty="0">
                <a:latin typeface="UD デジタル 教科書体 NK-R" panose="02020400000000000000" pitchFamily="18" charset="-128"/>
                <a:ea typeface="UD デジタル 教科書体 NK-R" panose="02020400000000000000" pitchFamily="18" charset="-128"/>
              </a:rPr>
              <a:t>　 対策を考える</a:t>
            </a:r>
          </a:p>
        </p:txBody>
      </p:sp>
      <p:pic>
        <p:nvPicPr>
          <p:cNvPr id="3074" name="Picture 2">
            <a:extLst>
              <a:ext uri="{FF2B5EF4-FFF2-40B4-BE49-F238E27FC236}">
                <a16:creationId xmlns:a16="http://schemas.microsoft.com/office/drawing/2014/main" id="{8BDF6369-3E3D-F08D-A070-3CA87BE9A2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15070" y="3971005"/>
            <a:ext cx="2886995" cy="2886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865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584886" y="377596"/>
            <a:ext cx="11022227" cy="11917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7200" dirty="0">
                <a:latin typeface="UD デジタル 教科書体 NK-R" panose="02020400000000000000" pitchFamily="18" charset="-128"/>
                <a:ea typeface="UD デジタル 教科書体 NK-R" panose="02020400000000000000" pitchFamily="18" charset="-128"/>
              </a:rPr>
              <a:t>ペアで歩きタブレット体験会</a:t>
            </a:r>
            <a:endParaRPr lang="en-US" altLang="ja-JP" sz="7200" dirty="0">
              <a:latin typeface="UD デジタル 教科書体 NK-R" panose="02020400000000000000" pitchFamily="18" charset="-128"/>
              <a:ea typeface="UD デジタル 教科書体 NK-R" panose="02020400000000000000" pitchFamily="18" charset="-128"/>
            </a:endParaRPr>
          </a:p>
        </p:txBody>
      </p:sp>
      <p:sp>
        <p:nvSpPr>
          <p:cNvPr id="3" name="タイトル 1">
            <a:extLst>
              <a:ext uri="{FF2B5EF4-FFF2-40B4-BE49-F238E27FC236}">
                <a16:creationId xmlns:a16="http://schemas.microsoft.com/office/drawing/2014/main" id="{ABEC15A2-BB76-A5D2-A62D-BC7A44FF8AA0}"/>
              </a:ext>
            </a:extLst>
          </p:cNvPr>
          <p:cNvSpPr txBox="1">
            <a:spLocks/>
          </p:cNvSpPr>
          <p:nvPr/>
        </p:nvSpPr>
        <p:spPr>
          <a:xfrm>
            <a:off x="1169773" y="1743018"/>
            <a:ext cx="11022227" cy="2532420"/>
          </a:xfrm>
          <a:prstGeom prst="rect">
            <a:avLst/>
          </a:prstGeom>
        </p:spPr>
        <p:txBody>
          <a:bodyPr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6000" dirty="0">
                <a:latin typeface="UD デジタル 教科書体 NK-R" panose="02020400000000000000" pitchFamily="18" charset="-128"/>
                <a:ea typeface="UD デジタル 教科書体 NK-R" panose="02020400000000000000" pitchFamily="18" charset="-128"/>
              </a:rPr>
              <a:t>３分間の歩きタブレットを実施</a:t>
            </a:r>
            <a:endParaRPr lang="en-US" altLang="ja-JP" sz="6000" dirty="0">
              <a:latin typeface="UD デジタル 教科書体 NK-R" panose="02020400000000000000" pitchFamily="18" charset="-128"/>
              <a:ea typeface="UD デジタル 教科書体 NK-R" panose="02020400000000000000" pitchFamily="18" charset="-128"/>
            </a:endParaRPr>
          </a:p>
          <a:p>
            <a:r>
              <a:rPr lang="ja-JP" altLang="en-US" sz="6000" dirty="0">
                <a:latin typeface="UD デジタル 教科書体 NK-R" panose="02020400000000000000" pitchFamily="18" charset="-128"/>
                <a:ea typeface="UD デジタル 教科書体 NK-R" panose="02020400000000000000" pitchFamily="18" charset="-128"/>
              </a:rPr>
              <a:t>　</a:t>
            </a:r>
            <a:r>
              <a:rPr lang="en-US" altLang="ja-JP" sz="6000" dirty="0">
                <a:latin typeface="UD デジタル 教科書体 NK-R" panose="02020400000000000000" pitchFamily="18" charset="-128"/>
                <a:ea typeface="UD デジタル 教科書体 NK-R" panose="02020400000000000000" pitchFamily="18" charset="-128"/>
              </a:rPr>
              <a:t>A</a:t>
            </a:r>
            <a:r>
              <a:rPr lang="ja-JP" altLang="en-US" sz="6000" dirty="0">
                <a:latin typeface="UD デジタル 教科書体 NK-R" panose="02020400000000000000" pitchFamily="18" charset="-128"/>
                <a:ea typeface="UD デジタル 教科書体 NK-R" panose="02020400000000000000" pitchFamily="18" charset="-128"/>
              </a:rPr>
              <a:t>さん：歩きタブレット</a:t>
            </a:r>
            <a:endParaRPr lang="en-US" altLang="ja-JP" sz="6000" dirty="0">
              <a:latin typeface="UD デジタル 教科書体 NK-R" panose="02020400000000000000" pitchFamily="18" charset="-128"/>
              <a:ea typeface="UD デジタル 教科書体 NK-R" panose="02020400000000000000" pitchFamily="18" charset="-128"/>
            </a:endParaRPr>
          </a:p>
          <a:p>
            <a:r>
              <a:rPr lang="ja-JP" altLang="en-US" sz="6000" dirty="0">
                <a:latin typeface="UD デジタル 教科書体 NK-R" panose="02020400000000000000" pitchFamily="18" charset="-128"/>
                <a:ea typeface="UD デジタル 教科書体 NK-R" panose="02020400000000000000" pitchFamily="18" charset="-128"/>
              </a:rPr>
              <a:t>　</a:t>
            </a:r>
            <a:r>
              <a:rPr lang="en-US" altLang="ja-JP" sz="6000" dirty="0">
                <a:latin typeface="UD デジタル 教科書体 NK-R" panose="02020400000000000000" pitchFamily="18" charset="-128"/>
                <a:ea typeface="UD デジタル 教科書体 NK-R" panose="02020400000000000000" pitchFamily="18" charset="-128"/>
              </a:rPr>
              <a:t>B</a:t>
            </a:r>
            <a:r>
              <a:rPr lang="ja-JP" altLang="en-US" sz="6000" dirty="0">
                <a:latin typeface="UD デジタル 教科書体 NK-R" panose="02020400000000000000" pitchFamily="18" charset="-128"/>
                <a:ea typeface="UD デジタル 教科書体 NK-R" panose="02020400000000000000" pitchFamily="18" charset="-128"/>
              </a:rPr>
              <a:t>さん：</a:t>
            </a:r>
            <a:r>
              <a:rPr lang="en-US" altLang="ja-JP" sz="6000" dirty="0">
                <a:latin typeface="UD デジタル 教科書体 NK-R" panose="02020400000000000000" pitchFamily="18" charset="-128"/>
                <a:ea typeface="UD デジタル 教科書体 NK-R" panose="02020400000000000000" pitchFamily="18" charset="-128"/>
              </a:rPr>
              <a:t>A</a:t>
            </a:r>
            <a:r>
              <a:rPr lang="ja-JP" altLang="en-US" sz="6000" dirty="0">
                <a:latin typeface="UD デジタル 教科書体 NK-R" panose="02020400000000000000" pitchFamily="18" charset="-128"/>
                <a:ea typeface="UD デジタル 教科書体 NK-R" panose="02020400000000000000" pitchFamily="18" charset="-128"/>
              </a:rPr>
              <a:t>さんを</a:t>
            </a:r>
            <a:r>
              <a:rPr lang="ja-JP" altLang="en-US" sz="6000" u="sng" dirty="0">
                <a:latin typeface="UD デジタル 教科書体 NK-R" panose="02020400000000000000" pitchFamily="18" charset="-128"/>
                <a:ea typeface="UD デジタル 教科書体 NK-R" panose="02020400000000000000" pitchFamily="18" charset="-128"/>
              </a:rPr>
              <a:t>観察</a:t>
            </a:r>
            <a:endParaRPr lang="en-US" altLang="ja-JP" sz="6000" u="sng" dirty="0">
              <a:latin typeface="UD デジタル 教科書体 NK-R" panose="02020400000000000000" pitchFamily="18" charset="-128"/>
              <a:ea typeface="UD デジタル 教科書体 NK-R" panose="02020400000000000000" pitchFamily="18" charset="-128"/>
            </a:endParaRPr>
          </a:p>
        </p:txBody>
      </p:sp>
      <p:sp>
        <p:nvSpPr>
          <p:cNvPr id="4" name="吹き出し: 角を丸めた四角形 3">
            <a:extLst>
              <a:ext uri="{FF2B5EF4-FFF2-40B4-BE49-F238E27FC236}">
                <a16:creationId xmlns:a16="http://schemas.microsoft.com/office/drawing/2014/main" id="{C9F96268-CBC0-F455-BD17-D1F2C3E95403}"/>
              </a:ext>
            </a:extLst>
          </p:cNvPr>
          <p:cNvSpPr/>
          <p:nvPr/>
        </p:nvSpPr>
        <p:spPr>
          <a:xfrm>
            <a:off x="337750" y="4738817"/>
            <a:ext cx="7953633" cy="1741587"/>
          </a:xfrm>
          <a:prstGeom prst="wedgeRoundRectCallout">
            <a:avLst>
              <a:gd name="adj1" fmla="val 33391"/>
              <a:gd name="adj2" fmla="val -77290"/>
              <a:gd name="adj3" fmla="val 16667"/>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3600" dirty="0">
                <a:solidFill>
                  <a:schemeClr val="tx1"/>
                </a:solidFill>
                <a:latin typeface="UD デジタル 教科書体 NK-R" panose="02020400000000000000" pitchFamily="18" charset="-128"/>
                <a:ea typeface="UD デジタル 教科書体 NK-R" panose="02020400000000000000" pitchFamily="18" charset="-128"/>
              </a:rPr>
              <a:t>何でどこをぶつけたか（ぶつかりそう）</a:t>
            </a:r>
            <a:endParaRPr lang="en-US" altLang="ja-JP" sz="3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3600" dirty="0">
                <a:solidFill>
                  <a:schemeClr val="tx1"/>
                </a:solidFill>
                <a:latin typeface="UD デジタル 教科書体 NK-R" panose="02020400000000000000" pitchFamily="18" charset="-128"/>
                <a:ea typeface="UD デジタル 教科書体 NK-R" panose="02020400000000000000" pitchFamily="18" charset="-128"/>
              </a:rPr>
              <a:t>どこで何とぶつかったか（ぶつかりそう）</a:t>
            </a:r>
            <a:endParaRPr kumimoji="1" lang="en-US" altLang="ja-JP" sz="36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5" name="Picture 2">
            <a:extLst>
              <a:ext uri="{FF2B5EF4-FFF2-40B4-BE49-F238E27FC236}">
                <a16:creationId xmlns:a16="http://schemas.microsoft.com/office/drawing/2014/main" id="{CA07ADD7-70D4-8CB3-29AE-A62E694161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5588" y="2498123"/>
            <a:ext cx="4196149" cy="4196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2721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1005020" y="1038682"/>
            <a:ext cx="11022227" cy="2390318"/>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7200" dirty="0">
                <a:latin typeface="UD デジタル 教科書体 NK-R" panose="02020400000000000000" pitchFamily="18" charset="-128"/>
                <a:ea typeface="UD デジタル 教科書体 NK-R" panose="02020400000000000000" pitchFamily="18" charset="-128"/>
              </a:rPr>
              <a:t>歩きタブレットを</a:t>
            </a:r>
            <a:endParaRPr lang="en-US" altLang="ja-JP" sz="7200" dirty="0">
              <a:latin typeface="UD デジタル 教科書体 NK-R" panose="02020400000000000000" pitchFamily="18" charset="-128"/>
              <a:ea typeface="UD デジタル 教科書体 NK-R" panose="02020400000000000000" pitchFamily="18" charset="-128"/>
            </a:endParaRPr>
          </a:p>
          <a:p>
            <a:r>
              <a:rPr lang="ja-JP" altLang="en-US" sz="7200" dirty="0">
                <a:latin typeface="UD デジタル 教科書体 NK-R" panose="02020400000000000000" pitchFamily="18" charset="-128"/>
                <a:ea typeface="UD デジタル 教科書体 NK-R" panose="02020400000000000000" pitchFamily="18" charset="-128"/>
              </a:rPr>
              <a:t>してみてどうでしたか？</a:t>
            </a:r>
            <a:endParaRPr lang="en-US" altLang="ja-JP" sz="7200" dirty="0">
              <a:latin typeface="UD デジタル 教科書体 NK-R" panose="02020400000000000000" pitchFamily="18" charset="-128"/>
              <a:ea typeface="UD デジタル 教科書体 NK-R" panose="02020400000000000000" pitchFamily="18" charset="-128"/>
            </a:endParaRPr>
          </a:p>
        </p:txBody>
      </p:sp>
      <p:sp>
        <p:nvSpPr>
          <p:cNvPr id="3" name="タイトル 1">
            <a:extLst>
              <a:ext uri="{FF2B5EF4-FFF2-40B4-BE49-F238E27FC236}">
                <a16:creationId xmlns:a16="http://schemas.microsoft.com/office/drawing/2014/main" id="{ABEC15A2-BB76-A5D2-A62D-BC7A44FF8AA0}"/>
              </a:ext>
            </a:extLst>
          </p:cNvPr>
          <p:cNvSpPr txBox="1">
            <a:spLocks/>
          </p:cNvSpPr>
          <p:nvPr/>
        </p:nvSpPr>
        <p:spPr>
          <a:xfrm>
            <a:off x="1046209" y="3429000"/>
            <a:ext cx="11022227" cy="2205681"/>
          </a:xfrm>
          <a:prstGeom prst="rect">
            <a:avLst/>
          </a:prstGeom>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7200" dirty="0">
                <a:latin typeface="UD デジタル 教科書体 NK-R" panose="02020400000000000000" pitchFamily="18" charset="-128"/>
                <a:ea typeface="UD デジタル 教科書体 NK-R" panose="02020400000000000000" pitchFamily="18" charset="-128"/>
              </a:rPr>
              <a:t>観察していて</a:t>
            </a:r>
            <a:endParaRPr lang="en-US" altLang="ja-JP" sz="7200" dirty="0">
              <a:latin typeface="UD デジタル 教科書体 NK-R" panose="02020400000000000000" pitchFamily="18" charset="-128"/>
              <a:ea typeface="UD デジタル 教科書体 NK-R" panose="02020400000000000000" pitchFamily="18" charset="-128"/>
            </a:endParaRPr>
          </a:p>
          <a:p>
            <a:r>
              <a:rPr lang="ja-JP" altLang="en-US" sz="7200" dirty="0">
                <a:latin typeface="UD デジタル 教科書体 NK-R" panose="02020400000000000000" pitchFamily="18" charset="-128"/>
                <a:ea typeface="UD デジタル 教科書体 NK-R" panose="02020400000000000000" pitchFamily="18" charset="-128"/>
              </a:rPr>
              <a:t>気づいたことは何ですか？</a:t>
            </a:r>
            <a:endParaRPr lang="en-US" altLang="ja-JP" sz="7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941945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300686" y="420844"/>
            <a:ext cx="9139878" cy="1160821"/>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7200" dirty="0">
                <a:latin typeface="UD デジタル 教科書体 NK-R" panose="02020400000000000000" pitchFamily="18" charset="-128"/>
                <a:ea typeface="UD デジタル 教科書体 NK-R" panose="02020400000000000000" pitchFamily="18" charset="-128"/>
              </a:rPr>
              <a:t>歩きスマホの実験動画</a:t>
            </a:r>
            <a:endParaRPr lang="en-US" altLang="ja-JP" sz="7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335207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486036" y="482628"/>
            <a:ext cx="11022227" cy="1160821"/>
          </a:xfrm>
          <a:prstGeom prst="rect">
            <a:avLst/>
          </a:prstGeom>
        </p:spPr>
        <p:txBody>
          <a:bodyPr>
            <a:normAutofit fontScale="92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7200" dirty="0">
                <a:latin typeface="UD デジタル 教科書体 NK-R" panose="02020400000000000000" pitchFamily="18" charset="-128"/>
                <a:ea typeface="UD デジタル 教科書体 NK-R" panose="02020400000000000000" pitchFamily="18" charset="-128"/>
              </a:rPr>
              <a:t>ながらスマホによる救急搬送</a:t>
            </a:r>
            <a:endParaRPr lang="en-US" altLang="ja-JP" sz="7200" dirty="0">
              <a:latin typeface="UD デジタル 教科書体 NK-R" panose="02020400000000000000" pitchFamily="18" charset="-128"/>
              <a:ea typeface="UD デジタル 教科書体 NK-R" panose="02020400000000000000" pitchFamily="18" charset="-128"/>
            </a:endParaRPr>
          </a:p>
        </p:txBody>
      </p:sp>
      <p:graphicFrame>
        <p:nvGraphicFramePr>
          <p:cNvPr id="3" name="表 2">
            <a:extLst>
              <a:ext uri="{FF2B5EF4-FFF2-40B4-BE49-F238E27FC236}">
                <a16:creationId xmlns:a16="http://schemas.microsoft.com/office/drawing/2014/main" id="{12D073AC-5CF5-1E0E-E33F-5A6531145667}"/>
              </a:ext>
            </a:extLst>
          </p:cNvPr>
          <p:cNvGraphicFramePr>
            <a:graphicFrameLocks noGrp="1"/>
          </p:cNvGraphicFramePr>
          <p:nvPr>
            <p:extLst>
              <p:ext uri="{D42A27DB-BD31-4B8C-83A1-F6EECF244321}">
                <p14:modId xmlns:p14="http://schemas.microsoft.com/office/powerpoint/2010/main" val="2770857438"/>
              </p:ext>
            </p:extLst>
          </p:nvPr>
        </p:nvGraphicFramePr>
        <p:xfrm>
          <a:off x="526043" y="1822948"/>
          <a:ext cx="11139914" cy="3483840"/>
        </p:xfrm>
        <a:graphic>
          <a:graphicData uri="http://schemas.openxmlformats.org/drawingml/2006/table">
            <a:tbl>
              <a:tblPr firstRow="1" bandRow="1">
                <a:tableStyleId>{5C22544A-7EE6-4342-B048-85BDC9FD1C3A}</a:tableStyleId>
              </a:tblPr>
              <a:tblGrid>
                <a:gridCol w="2257169">
                  <a:extLst>
                    <a:ext uri="{9D8B030D-6E8A-4147-A177-3AD203B41FA5}">
                      <a16:colId xmlns:a16="http://schemas.microsoft.com/office/drawing/2014/main" val="3860502488"/>
                    </a:ext>
                  </a:extLst>
                </a:gridCol>
                <a:gridCol w="1133203">
                  <a:extLst>
                    <a:ext uri="{9D8B030D-6E8A-4147-A177-3AD203B41FA5}">
                      <a16:colId xmlns:a16="http://schemas.microsoft.com/office/drawing/2014/main" val="2447731743"/>
                    </a:ext>
                  </a:extLst>
                </a:gridCol>
                <a:gridCol w="1133203">
                  <a:extLst>
                    <a:ext uri="{9D8B030D-6E8A-4147-A177-3AD203B41FA5}">
                      <a16:colId xmlns:a16="http://schemas.microsoft.com/office/drawing/2014/main" val="2636718658"/>
                    </a:ext>
                  </a:extLst>
                </a:gridCol>
                <a:gridCol w="1133203">
                  <a:extLst>
                    <a:ext uri="{9D8B030D-6E8A-4147-A177-3AD203B41FA5}">
                      <a16:colId xmlns:a16="http://schemas.microsoft.com/office/drawing/2014/main" val="734955575"/>
                    </a:ext>
                  </a:extLst>
                </a:gridCol>
                <a:gridCol w="1133203">
                  <a:extLst>
                    <a:ext uri="{9D8B030D-6E8A-4147-A177-3AD203B41FA5}">
                      <a16:colId xmlns:a16="http://schemas.microsoft.com/office/drawing/2014/main" val="3973638199"/>
                    </a:ext>
                  </a:extLst>
                </a:gridCol>
                <a:gridCol w="1133203">
                  <a:extLst>
                    <a:ext uri="{9D8B030D-6E8A-4147-A177-3AD203B41FA5}">
                      <a16:colId xmlns:a16="http://schemas.microsoft.com/office/drawing/2014/main" val="3104617091"/>
                    </a:ext>
                  </a:extLst>
                </a:gridCol>
                <a:gridCol w="1355272">
                  <a:extLst>
                    <a:ext uri="{9D8B030D-6E8A-4147-A177-3AD203B41FA5}">
                      <a16:colId xmlns:a16="http://schemas.microsoft.com/office/drawing/2014/main" val="1969841850"/>
                    </a:ext>
                  </a:extLst>
                </a:gridCol>
                <a:gridCol w="930729">
                  <a:extLst>
                    <a:ext uri="{9D8B030D-6E8A-4147-A177-3AD203B41FA5}">
                      <a16:colId xmlns:a16="http://schemas.microsoft.com/office/drawing/2014/main" val="2882424420"/>
                    </a:ext>
                  </a:extLst>
                </a:gridCol>
                <a:gridCol w="930729">
                  <a:extLst>
                    <a:ext uri="{9D8B030D-6E8A-4147-A177-3AD203B41FA5}">
                      <a16:colId xmlns:a16="http://schemas.microsoft.com/office/drawing/2014/main" val="3332107113"/>
                    </a:ext>
                  </a:extLst>
                </a:gridCol>
              </a:tblGrid>
              <a:tr h="370840">
                <a:tc>
                  <a:txBody>
                    <a:bodyPr/>
                    <a:lstStyle/>
                    <a:p>
                      <a:pPr algn="l"/>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操作</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しながら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画面を</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見ながら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使用</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しながら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通話</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しながら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相手が</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操作</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しながら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電話を</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取ろうとして</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電話を</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見ようとして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その他</a:t>
                      </a:r>
                      <a:endPar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不明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総計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595421536"/>
                  </a:ext>
                </a:extLst>
              </a:tr>
              <a:tr h="573780">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歩きながら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73</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54</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18</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11</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5</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15</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177</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13836911"/>
                  </a:ext>
                </a:extLst>
              </a:tr>
              <a:tr h="573780">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自転車で走りながら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6</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2</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4</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7</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4</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33</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0207472"/>
                  </a:ext>
                </a:extLst>
              </a:tr>
              <a:tr h="573780">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8110896"/>
                  </a:ext>
                </a:extLst>
              </a:tr>
              <a:tr h="573780">
                <a:tc>
                  <a:txBody>
                    <a:bodyPr/>
                    <a:lstStyle/>
                    <a:p>
                      <a:pPr algn="ctr"/>
                      <a:r>
                        <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rPr>
                        <a:t>総計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83</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60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20</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12</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9</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8</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19</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b="0" dirty="0">
                          <a:solidFill>
                            <a:schemeClr val="tx1"/>
                          </a:solidFill>
                          <a:latin typeface="UD デジタル 教科書体 NK-R" panose="02020400000000000000" pitchFamily="18" charset="-128"/>
                          <a:ea typeface="UD デジタル 教科書体 NK-R" panose="02020400000000000000" pitchFamily="18" charset="-128"/>
                        </a:rPr>
                        <a:t>211</a:t>
                      </a:r>
                      <a:endParaRPr kumimoji="1" lang="ja-JP" altLang="en-US"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7943742"/>
                  </a:ext>
                </a:extLst>
              </a:tr>
            </a:tbl>
          </a:graphicData>
        </a:graphic>
      </p:graphicFrame>
      <p:grpSp>
        <p:nvGrpSpPr>
          <p:cNvPr id="8" name="グループ化 7">
            <a:extLst>
              <a:ext uri="{FF2B5EF4-FFF2-40B4-BE49-F238E27FC236}">
                <a16:creationId xmlns:a16="http://schemas.microsoft.com/office/drawing/2014/main" id="{8DB70E38-C989-B7B7-1C3E-A4300A9B5837}"/>
              </a:ext>
            </a:extLst>
          </p:cNvPr>
          <p:cNvGrpSpPr/>
          <p:nvPr/>
        </p:nvGrpSpPr>
        <p:grpSpPr>
          <a:xfrm>
            <a:off x="4550227" y="5948689"/>
            <a:ext cx="7641773" cy="615554"/>
            <a:chOff x="526043" y="5664483"/>
            <a:chExt cx="10496184" cy="615554"/>
          </a:xfrm>
        </p:grpSpPr>
        <p:sp>
          <p:nvSpPr>
            <p:cNvPr id="5" name="テキスト ボックス 4">
              <a:extLst>
                <a:ext uri="{FF2B5EF4-FFF2-40B4-BE49-F238E27FC236}">
                  <a16:creationId xmlns:a16="http://schemas.microsoft.com/office/drawing/2014/main" id="{5328E18C-F0A4-2E66-135D-706527F7464E}"/>
                </a:ext>
              </a:extLst>
            </p:cNvPr>
            <p:cNvSpPr txBox="1"/>
            <p:nvPr/>
          </p:nvSpPr>
          <p:spPr>
            <a:xfrm>
              <a:off x="526043" y="5972260"/>
              <a:ext cx="8823903" cy="307777"/>
            </a:xfrm>
            <a:prstGeom prst="rect">
              <a:avLst/>
            </a:prstGeom>
            <a:noFill/>
          </p:spPr>
          <p:txBody>
            <a:bodyPr wrap="square">
              <a:spAutoFit/>
            </a:bodyPr>
            <a:lstStyle/>
            <a:p>
              <a:r>
                <a:rPr lang="en-US" altLang="ja-JP" sz="1400" dirty="0"/>
                <a:t>https://www.tfd.metro.tokyo.lg.jp/lfe/topics/201602/mobile.html</a:t>
              </a:r>
              <a:endParaRPr lang="ja-JP" altLang="en-US" sz="1400" dirty="0"/>
            </a:p>
          </p:txBody>
        </p:sp>
        <p:sp>
          <p:nvSpPr>
            <p:cNvPr id="7" name="テキスト ボックス 6">
              <a:extLst>
                <a:ext uri="{FF2B5EF4-FFF2-40B4-BE49-F238E27FC236}">
                  <a16:creationId xmlns:a16="http://schemas.microsoft.com/office/drawing/2014/main" id="{E18CB8D9-80A1-0CDA-2831-A815C142D694}"/>
                </a:ext>
              </a:extLst>
            </p:cNvPr>
            <p:cNvSpPr txBox="1"/>
            <p:nvPr/>
          </p:nvSpPr>
          <p:spPr>
            <a:xfrm>
              <a:off x="526043" y="5664483"/>
              <a:ext cx="10496184" cy="307777"/>
            </a:xfrm>
            <a:prstGeom prst="rect">
              <a:avLst/>
            </a:prstGeom>
            <a:noFill/>
          </p:spPr>
          <p:txBody>
            <a:bodyPr wrap="square">
              <a:spAutoFit/>
            </a:bodyPr>
            <a:lstStyle/>
            <a:p>
              <a:r>
                <a:rPr lang="ja-JP" altLang="en-US" sz="1400" dirty="0">
                  <a:hlinkClick r:id="rId3"/>
                </a:rPr>
                <a:t>東京消防庁＜安全・安心＞＜トピックス＞＜歩きスマホ等に係る事故に注意！＞ </a:t>
              </a:r>
              <a:r>
                <a:rPr lang="en-US" altLang="ja-JP" sz="1400" dirty="0">
                  <a:hlinkClick r:id="rId3"/>
                </a:rPr>
                <a:t>(tokyo.lg.jp)</a:t>
              </a:r>
              <a:endParaRPr lang="ja-JP" altLang="en-US" sz="1400" dirty="0"/>
            </a:p>
          </p:txBody>
        </p:sp>
      </p:grpSp>
      <p:sp>
        <p:nvSpPr>
          <p:cNvPr id="9" name="正方形/長方形 8">
            <a:extLst>
              <a:ext uri="{FF2B5EF4-FFF2-40B4-BE49-F238E27FC236}">
                <a16:creationId xmlns:a16="http://schemas.microsoft.com/office/drawing/2014/main" id="{BCA300EE-9DD2-4692-75D9-CB9ADE71E622}"/>
              </a:ext>
            </a:extLst>
          </p:cNvPr>
          <p:cNvSpPr/>
          <p:nvPr/>
        </p:nvSpPr>
        <p:spPr>
          <a:xfrm>
            <a:off x="2767914" y="1822948"/>
            <a:ext cx="2310713" cy="1797582"/>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BA095845-DA27-D51F-3D56-3825FDC28972}"/>
              </a:ext>
            </a:extLst>
          </p:cNvPr>
          <p:cNvSpPr/>
          <p:nvPr/>
        </p:nvSpPr>
        <p:spPr>
          <a:xfrm>
            <a:off x="486036" y="2990334"/>
            <a:ext cx="4592591" cy="630195"/>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4252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432486" y="766119"/>
            <a:ext cx="11528855" cy="4201297"/>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8000" dirty="0">
                <a:latin typeface="UD デジタル 教科書体 NK-R" panose="02020400000000000000" pitchFamily="18" charset="-128"/>
                <a:ea typeface="UD デジタル 教科書体 NK-R" panose="02020400000000000000" pitchFamily="18" charset="-128"/>
              </a:rPr>
              <a:t>事故を防止するためには</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どうすればよいでしょうか？</a:t>
            </a:r>
          </a:p>
        </p:txBody>
      </p:sp>
      <p:pic>
        <p:nvPicPr>
          <p:cNvPr id="3074" name="Picture 2">
            <a:extLst>
              <a:ext uri="{FF2B5EF4-FFF2-40B4-BE49-F238E27FC236}">
                <a16:creationId xmlns:a16="http://schemas.microsoft.com/office/drawing/2014/main" id="{7DDE8E13-4C58-FA8A-3A08-E49945FEC5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0868" y="3659659"/>
            <a:ext cx="2960473" cy="296047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C3A94759-BD21-98AF-7BCC-37D19A3560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2486" y="3659659"/>
            <a:ext cx="2960473" cy="29604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548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264C7-31B5-3FE9-8C71-3A5542B8D682}"/>
              </a:ext>
            </a:extLst>
          </p:cNvPr>
          <p:cNvSpPr txBox="1">
            <a:spLocks/>
          </p:cNvSpPr>
          <p:nvPr/>
        </p:nvSpPr>
        <p:spPr>
          <a:xfrm>
            <a:off x="988141" y="245806"/>
            <a:ext cx="10590140" cy="6135329"/>
          </a:xfrm>
          <a:prstGeom prst="rect">
            <a:avLst/>
          </a:prstGeom>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8000" dirty="0">
                <a:latin typeface="UD デジタル 教科書体 NK-R" panose="02020400000000000000" pitchFamily="18" charset="-128"/>
                <a:ea typeface="UD デジタル 教科書体 NK-R" panose="02020400000000000000" pitchFamily="18" charset="-128"/>
              </a:rPr>
              <a:t>自分の性格を踏まえて、</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実際に実行できる</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事故防止策を</a:t>
            </a:r>
            <a:endParaRPr lang="en-US" altLang="ja-JP" sz="8000" dirty="0">
              <a:latin typeface="UD デジタル 教科書体 NK-R" panose="02020400000000000000" pitchFamily="18" charset="-128"/>
              <a:ea typeface="UD デジタル 教科書体 NK-R" panose="02020400000000000000" pitchFamily="18" charset="-128"/>
            </a:endParaRPr>
          </a:p>
          <a:p>
            <a:r>
              <a:rPr lang="ja-JP" altLang="en-US" sz="8000" dirty="0">
                <a:latin typeface="UD デジタル 教科書体 NK-R" panose="02020400000000000000" pitchFamily="18" charset="-128"/>
                <a:ea typeface="UD デジタル 教科書体 NK-R" panose="02020400000000000000" pitchFamily="18" charset="-128"/>
              </a:rPr>
              <a:t>決めましょう。</a:t>
            </a:r>
            <a:endParaRPr lang="en-US" altLang="ja-JP" sz="8000" dirty="0">
              <a:latin typeface="UD デジタル 教科書体 NK-R" panose="02020400000000000000" pitchFamily="18" charset="-128"/>
              <a:ea typeface="UD デジタル 教科書体 NK-R" panose="02020400000000000000" pitchFamily="18" charset="-128"/>
            </a:endParaRPr>
          </a:p>
        </p:txBody>
      </p:sp>
      <p:pic>
        <p:nvPicPr>
          <p:cNvPr id="7170" name="Picture 2">
            <a:extLst>
              <a:ext uri="{FF2B5EF4-FFF2-40B4-BE49-F238E27FC236}">
                <a16:creationId xmlns:a16="http://schemas.microsoft.com/office/drawing/2014/main" id="{0D84F95E-BC1A-709F-2DDB-A71C325CB6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4981" y="3188043"/>
            <a:ext cx="3543300" cy="354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0347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323</TotalTime>
  <Words>1434</Words>
  <Application>Microsoft Office PowerPoint</Application>
  <PresentationFormat>ワイド画面</PresentationFormat>
  <Paragraphs>204</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UD デジタル 教科書体 NK-R</vt:lpstr>
      <vt:lpstr>游ゴシック</vt:lpstr>
      <vt:lpstr>游ゴシック Light</vt:lpstr>
      <vt:lpstr>Arial</vt:lpstr>
      <vt:lpstr>Office テーマ</vt:lpstr>
      <vt:lpstr>歩きスマホの危険性</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山崎　雅史</dc:creator>
  <cp:lastModifiedBy>山崎　雅史</cp:lastModifiedBy>
  <cp:revision>21</cp:revision>
  <cp:lastPrinted>2024-11-06T04:35:33Z</cp:lastPrinted>
  <dcterms:created xsi:type="dcterms:W3CDTF">2024-10-01T03:02:47Z</dcterms:created>
  <dcterms:modified xsi:type="dcterms:W3CDTF">2024-11-06T04:35:36Z</dcterms:modified>
</cp:coreProperties>
</file>